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20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6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media/image23.png" ContentType="image/png"/>
  <Override PartName="/ppt/media/image21.png" ContentType="image/png"/>
  <Override PartName="/ppt/media/image20.png" ContentType="image/png"/>
  <Override PartName="/ppt/media/image24.jpeg" ContentType="image/jpeg"/>
  <Override PartName="/ppt/media/image19.jpeg" ContentType="image/jpeg"/>
  <Override PartName="/ppt/media/image16.jpeg" ContentType="image/jpeg"/>
  <Override PartName="/ppt/media/image12.gif" ContentType="image/gif"/>
  <Override PartName="/ppt/media/image13.png" ContentType="image/png"/>
  <Override PartName="/ppt/media/image11.jpeg" ContentType="image/jpeg"/>
  <Override PartName="/ppt/media/image10.png" ContentType="image/png"/>
  <Override PartName="/ppt/media/image22.jpeg" ContentType="image/jpeg"/>
  <Override PartName="/ppt/media/image9.png" ContentType="image/png"/>
  <Override PartName="/ppt/media/image15.png" ContentType="image/png"/>
  <Override PartName="/ppt/media/image8.jpeg" ContentType="image/jpeg"/>
  <Override PartName="/ppt/media/image18.png" ContentType="image/png"/>
  <Override PartName="/ppt/media/image7.png" ContentType="image/png"/>
  <Override PartName="/ppt/media/image5.png" ContentType="image/png"/>
  <Override PartName="/ppt/media/image17.png" ContentType="image/png"/>
  <Override PartName="/ppt/media/image4.jpeg" ContentType="image/jpeg"/>
  <Override PartName="/ppt/media/image14.png" ContentType="image/png"/>
  <Override PartName="/ppt/media/image3.png" ContentType="image/png"/>
  <Override PartName="/ppt/media/image6.gif" ContentType="image/gif"/>
  <Override PartName="/ppt/media/image2.png" ContentType="image/png"/>
  <Override PartName="/ppt/media/image1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1960" y="4058640"/>
            <a:ext cx="442656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pic>
        <p:nvPicPr>
          <p:cNvPr descr="" id="37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6054840" y="4058640"/>
            <a:ext cx="2620440" cy="2090880"/>
          </a:xfrm>
          <a:prstGeom prst="rect">
            <a:avLst/>
          </a:prstGeom>
          <a:ln>
            <a:noFill/>
          </a:ln>
        </p:spPr>
      </p:pic>
      <p:pic>
        <p:nvPicPr>
          <p:cNvPr descr="" id="38" name=""/>
          <p:cNvPicPr/>
          <p:nvPr/>
        </p:nvPicPr>
        <p:blipFill>
          <a:blip r:embed="rId3"/>
          <a:stretch>
            <a:fillRect/>
          </a:stretch>
        </p:blipFill>
        <p:spPr>
          <a:xfrm>
            <a:off x="1406880" y="4058640"/>
            <a:ext cx="2620440" cy="20908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8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4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3844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3844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4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1960" y="4058640"/>
            <a:ext cx="442656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092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GB"/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en-GB"/>
              <a:t>Click to edit the outline text format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GB"/>
              <a:t>Second Outline Level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en-GB"/>
              <a:t>Third Outline Level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en-GB"/>
              <a:t>Fourth Outline Level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en-GB"/>
              <a:t>Fifth Outline Level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en-GB"/>
              <a:t>Sixth Outline Level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en-GB"/>
              <a:t>Seventh Outline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r>
              <a:rPr lang="en-GB" sz="1400"/>
              <a:t>&lt;date/time&gt;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bIns="0" lIns="0" rIns="0" tIns="0" wrap="none"/>
          <a:p>
            <a:pPr algn="ctr"/>
            <a:r>
              <a:rPr lang="en-GB" sz="1400"/>
              <a:t>&lt;footer&gt;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pPr algn="r"/>
            <a:fld id="{7B2D1058-5B9C-4943-8BE8-D2FA1383FBC1}" type="slidenum">
              <a:rPr lang="en-GB" sz="1400"/>
              <a:t>&lt;number&gt;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gif"/><Relationship Id="rId2" Type="http://schemas.openxmlformats.org/officeDocument/2006/relationships/hyperlink" Target="http://faculty.clintoncc.suny.edu/faculty/michael.gregory/default.htm" TargetMode="External"/><Relationship Id="rId3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gif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pic>
        <p:nvPicPr>
          <p:cNvPr descr="" id="41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3240000" y="1364400"/>
            <a:ext cx="3600000" cy="4831200"/>
          </a:xfrm>
          <a:prstGeom prst="rect">
            <a:avLst/>
          </a:prstGeom>
          <a:ln>
            <a:noFill/>
          </a:ln>
        </p:spPr>
      </p:pic>
      <p:sp>
        <p:nvSpPr>
          <p:cNvPr id="42" name="TextShape 3"/>
          <p:cNvSpPr txBox="1"/>
          <p:nvPr/>
        </p:nvSpPr>
        <p:spPr>
          <a:xfrm>
            <a:off x="1668240" y="7213680"/>
            <a:ext cx="8411760" cy="34632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GB"/>
              <a:t>wikimedia commons: http://commons.wikimedia.org/wiki/File:Dendrite_(PSF).png </a:t>
            </a:r>
            <a:endParaRPr/>
          </a:p>
        </p:txBody>
      </p:sp>
      <p:sp>
        <p:nvSpPr>
          <p:cNvPr id="43" name="TextShape 4"/>
          <p:cNvSpPr txBox="1"/>
          <p:nvPr/>
        </p:nvSpPr>
        <p:spPr>
          <a:xfrm>
            <a:off x="144000" y="216000"/>
            <a:ext cx="2163600" cy="60228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GB" sz="3600"/>
              <a:t>NEURON</a:t>
            </a:r>
            <a:endParaRPr/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pic>
        <p:nvPicPr>
          <p:cNvPr descr="" id="72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2097720" y="1768680"/>
            <a:ext cx="5883840" cy="4384440"/>
          </a:xfrm>
          <a:prstGeom prst="rect">
            <a:avLst/>
          </a:prstGeom>
          <a:ln>
            <a:noFill/>
          </a:ln>
        </p:spPr>
      </p:pic>
      <p:sp>
        <p:nvSpPr>
          <p:cNvPr id="73" name="TextShape 2"/>
          <p:cNvSpPr txBox="1"/>
          <p:nvPr/>
        </p:nvSpPr>
        <p:spPr>
          <a:xfrm>
            <a:off x="3888000" y="7128000"/>
            <a:ext cx="6189840" cy="34632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GB"/>
              <a:t>https://en.wikipedia.org/wiki/File:Thomas-fig68,69-p127.png</a:t>
            </a:r>
            <a:endParaRPr/>
          </a:p>
        </p:txBody>
      </p:sp>
      <p:sp>
        <p:nvSpPr>
          <p:cNvPr id="74" name="TextShape 3"/>
          <p:cNvSpPr txBox="1"/>
          <p:nvPr/>
        </p:nvSpPr>
        <p:spPr>
          <a:xfrm>
            <a:off x="0" y="0"/>
            <a:ext cx="4608000" cy="70632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GB" sz="3600"/>
              <a:t>Cerebellar ataxia</a:t>
            </a:r>
            <a:r>
              <a:rPr lang="en-GB"/>
              <a:t>.</a:t>
            </a:r>
            <a:endParaRPr/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pic>
        <p:nvPicPr>
          <p:cNvPr descr="" id="76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2847240" y="1768680"/>
            <a:ext cx="4384440" cy="4384440"/>
          </a:xfrm>
          <a:prstGeom prst="rect">
            <a:avLst/>
          </a:prstGeom>
          <a:ln>
            <a:noFill/>
          </a:ln>
        </p:spPr>
      </p:pic>
      <p:sp>
        <p:nvSpPr>
          <p:cNvPr id="77" name="TextShape 2"/>
          <p:cNvSpPr txBox="1"/>
          <p:nvPr/>
        </p:nvSpPr>
        <p:spPr>
          <a:xfrm>
            <a:off x="3574800" y="7200000"/>
            <a:ext cx="6505200" cy="34632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GB"/>
              <a:t>https://en.wikipedia.org/wiki/File:Brain_chrischan_thalamus.jpg</a:t>
            </a:r>
            <a:endParaRPr/>
          </a:p>
        </p:txBody>
      </p:sp>
      <p:sp>
        <p:nvSpPr>
          <p:cNvPr id="78" name="TextShape 3"/>
          <p:cNvSpPr txBox="1"/>
          <p:nvPr/>
        </p:nvSpPr>
        <p:spPr>
          <a:xfrm>
            <a:off x="0" y="0"/>
            <a:ext cx="2314440" cy="60228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GB" sz="3600"/>
              <a:t>Thalamus</a:t>
            </a:r>
            <a:endParaRPr/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pic>
        <p:nvPicPr>
          <p:cNvPr descr="" id="80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2354400" y="1587960"/>
            <a:ext cx="5371200" cy="4384440"/>
          </a:xfrm>
          <a:prstGeom prst="rect">
            <a:avLst/>
          </a:prstGeom>
          <a:ln>
            <a:noFill/>
          </a:ln>
        </p:spPr>
      </p:pic>
      <p:sp>
        <p:nvSpPr>
          <p:cNvPr id="81" name="TextShape 2"/>
          <p:cNvSpPr txBox="1"/>
          <p:nvPr/>
        </p:nvSpPr>
        <p:spPr>
          <a:xfrm>
            <a:off x="0" y="0"/>
            <a:ext cx="4292640" cy="60228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GB" sz="3600"/>
              <a:t>Thalamus - routing</a:t>
            </a:r>
            <a:endParaRPr/>
          </a:p>
        </p:txBody>
      </p:sp>
      <p:sp>
        <p:nvSpPr>
          <p:cNvPr id="82" name="TextShape 3"/>
          <p:cNvSpPr txBox="1"/>
          <p:nvPr/>
        </p:nvSpPr>
        <p:spPr>
          <a:xfrm>
            <a:off x="3160080" y="6957720"/>
            <a:ext cx="6919920" cy="60228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GB">
                <a:hlinkClick r:id="rId2"/>
              </a:rPr>
              <a:t>http://faculty.clintoncc.suny.edu/faculty/michael.gregory/default.htm</a:t>
            </a:r>
            <a:endParaRPr/>
          </a:p>
          <a:p>
            <a:r>
              <a:rPr lang="en-GB"/>
              <a:t>http://creativecommons.org/licenses/by-nc-sa/3.0/deed.en_US</a:t>
            </a:r>
            <a:endParaRPr/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pic>
        <p:nvPicPr>
          <p:cNvPr descr="" id="84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2160000" y="900000"/>
            <a:ext cx="5760000" cy="5760000"/>
          </a:xfrm>
          <a:prstGeom prst="rect">
            <a:avLst/>
          </a:prstGeom>
          <a:ln>
            <a:noFill/>
          </a:ln>
        </p:spPr>
      </p:pic>
      <p:sp>
        <p:nvSpPr>
          <p:cNvPr id="85" name="TextShape 2"/>
          <p:cNvSpPr txBox="1"/>
          <p:nvPr/>
        </p:nvSpPr>
        <p:spPr>
          <a:xfrm>
            <a:off x="0" y="0"/>
            <a:ext cx="3202920" cy="60228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GB" sz="3600"/>
              <a:t>Hippocampus</a:t>
            </a:r>
            <a:endParaRPr/>
          </a:p>
        </p:txBody>
      </p:sp>
      <p:sp>
        <p:nvSpPr>
          <p:cNvPr id="86" name="TextShape 3"/>
          <p:cNvSpPr txBox="1"/>
          <p:nvPr/>
        </p:nvSpPr>
        <p:spPr>
          <a:xfrm>
            <a:off x="3471120" y="7213680"/>
            <a:ext cx="6608880" cy="34632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GB"/>
              <a:t>https://commons.wikimedia.org/wiki/File:Hippocampus_small.gif</a:t>
            </a:r>
            <a:endParaRPr/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88" name="TextShape 2"/>
          <p:cNvSpPr txBox="1"/>
          <p:nvPr/>
        </p:nvSpPr>
        <p:spPr>
          <a:xfrm>
            <a:off x="0" y="0"/>
            <a:ext cx="3193560" cy="60228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GB" sz="3600"/>
              <a:t>Clive Wearing</a:t>
            </a:r>
            <a:endParaRPr/>
          </a:p>
        </p:txBody>
      </p:sp>
      <p:sp>
        <p:nvSpPr>
          <p:cNvPr id="89" name="TextShape 3"/>
          <p:cNvSpPr txBox="1"/>
          <p:nvPr/>
        </p:nvSpPr>
        <p:spPr>
          <a:xfrm>
            <a:off x="5019480" y="7213680"/>
            <a:ext cx="5060520" cy="34632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GB"/>
              <a:t>https://www.youtube.com/watch?v=Vwigmktix2Y</a:t>
            </a:r>
            <a:endParaRPr/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pic>
        <p:nvPicPr>
          <p:cNvPr descr="" id="91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1785240" y="1587960"/>
            <a:ext cx="6509880" cy="4384440"/>
          </a:xfrm>
          <a:prstGeom prst="rect">
            <a:avLst/>
          </a:prstGeom>
          <a:ln>
            <a:noFill/>
          </a:ln>
        </p:spPr>
      </p:pic>
      <p:sp>
        <p:nvSpPr>
          <p:cNvPr id="92" name="TextShape 2"/>
          <p:cNvSpPr txBox="1"/>
          <p:nvPr/>
        </p:nvSpPr>
        <p:spPr>
          <a:xfrm>
            <a:off x="2142000" y="7128000"/>
            <a:ext cx="7938000" cy="34632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GB"/>
              <a:t>https://en.wikipedia.org/wiki/File:Basal_Ganglia_and_Related_Structures.svg</a:t>
            </a:r>
            <a:endParaRPr/>
          </a:p>
        </p:txBody>
      </p:sp>
      <p:sp>
        <p:nvSpPr>
          <p:cNvPr id="93" name="TextShape 3"/>
          <p:cNvSpPr txBox="1"/>
          <p:nvPr/>
        </p:nvSpPr>
        <p:spPr>
          <a:xfrm>
            <a:off x="0" y="0"/>
            <a:ext cx="3202920" cy="60228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GB" sz="3600"/>
              <a:t>Basal Ganglia</a:t>
            </a:r>
            <a:endParaRPr/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pic>
        <p:nvPicPr>
          <p:cNvPr descr="" id="95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2942640" y="1587960"/>
            <a:ext cx="4193640" cy="4384440"/>
          </a:xfrm>
          <a:prstGeom prst="rect">
            <a:avLst/>
          </a:prstGeom>
          <a:ln>
            <a:noFill/>
          </a:ln>
        </p:spPr>
      </p:pic>
      <p:sp>
        <p:nvSpPr>
          <p:cNvPr id="96" name="TextShape 2"/>
          <p:cNvSpPr txBox="1"/>
          <p:nvPr/>
        </p:nvSpPr>
        <p:spPr>
          <a:xfrm>
            <a:off x="3960000" y="7128000"/>
            <a:ext cx="6035760" cy="34632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GB"/>
              <a:t>https://en.wikipedia.org/wiki/File:Basal-ganglia-classic.png</a:t>
            </a:r>
            <a:endParaRPr/>
          </a:p>
        </p:txBody>
      </p:sp>
      <p:sp>
        <p:nvSpPr>
          <p:cNvPr id="97" name="TextShape 3"/>
          <p:cNvSpPr txBox="1"/>
          <p:nvPr/>
        </p:nvSpPr>
        <p:spPr>
          <a:xfrm>
            <a:off x="108000" y="72000"/>
            <a:ext cx="8477280" cy="34632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GB"/>
              <a:t>Basal ganglia – decides between cortical areas competing for motor control.</a:t>
            </a:r>
            <a:endParaRPr/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pic>
        <p:nvPicPr>
          <p:cNvPr descr="" id="99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2257200" y="1587960"/>
            <a:ext cx="5564880" cy="4384440"/>
          </a:xfrm>
          <a:prstGeom prst="rect">
            <a:avLst/>
          </a:prstGeom>
          <a:ln>
            <a:noFill/>
          </a:ln>
        </p:spPr>
      </p:pic>
      <p:sp>
        <p:nvSpPr>
          <p:cNvPr id="100" name="TextShape 2"/>
          <p:cNvSpPr txBox="1"/>
          <p:nvPr/>
        </p:nvSpPr>
        <p:spPr>
          <a:xfrm>
            <a:off x="0" y="108000"/>
            <a:ext cx="3637080" cy="60228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GB" sz="3600"/>
              <a:t>Macaque cortex</a:t>
            </a:r>
            <a:endParaRPr/>
          </a:p>
        </p:txBody>
      </p:sp>
      <p:sp>
        <p:nvSpPr>
          <p:cNvPr id="101" name="TextShape 3"/>
          <p:cNvSpPr txBox="1"/>
          <p:nvPr/>
        </p:nvSpPr>
        <p:spPr>
          <a:xfrm>
            <a:off x="2700000" y="7128000"/>
            <a:ext cx="7354080" cy="34632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GB"/>
              <a:t>https://en.wikipedia.org/wiki/File:Brainmaps-macaque-hippocampus.jpg</a:t>
            </a:r>
            <a:endParaRPr/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03" name="TextShape 2"/>
          <p:cNvSpPr txBox="1"/>
          <p:nvPr/>
        </p:nvSpPr>
        <p:spPr>
          <a:xfrm>
            <a:off x="3240000" y="7200000"/>
            <a:ext cx="6796440" cy="34632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GB"/>
              <a:t>https://en.wikipedia.org/wiki/File:Four_lobes_animation_small2.gif</a:t>
            </a:r>
            <a:endParaRPr/>
          </a:p>
        </p:txBody>
      </p:sp>
      <p:sp>
        <p:nvSpPr>
          <p:cNvPr id="104" name="TextShape 3"/>
          <p:cNvSpPr txBox="1"/>
          <p:nvPr/>
        </p:nvSpPr>
        <p:spPr>
          <a:xfrm>
            <a:off x="72000" y="108000"/>
            <a:ext cx="4395960" cy="60228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GB" sz="3600"/>
              <a:t>Lobes of the cortex</a:t>
            </a:r>
            <a:endParaRPr/>
          </a:p>
        </p:txBody>
      </p:sp>
      <p:sp>
        <p:nvSpPr>
          <p:cNvPr id="105" name="TextShape 4"/>
          <p:cNvSpPr txBox="1"/>
          <p:nvPr/>
        </p:nvSpPr>
        <p:spPr>
          <a:xfrm>
            <a:off x="2424240" y="5972400"/>
            <a:ext cx="5315760" cy="60228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GB"/>
              <a:t>Orange – Frontal Lobe, Yellow – Parietal Lobe</a:t>
            </a:r>
            <a:endParaRPr/>
          </a:p>
          <a:p>
            <a:r>
              <a:rPr lang="en-GB"/>
              <a:t>Green – Temporal Lobe, Pink – Occipital Lobe</a:t>
            </a:r>
            <a:endParaRPr/>
          </a:p>
        </p:txBody>
      </p:sp>
      <p:pic>
        <p:nvPicPr>
          <p:cNvPr descr="" id="106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3240000" y="1980000"/>
            <a:ext cx="3600000" cy="3600000"/>
          </a:xfrm>
          <a:prstGeom prst="rect">
            <a:avLst/>
          </a:prstGeom>
          <a:ln>
            <a:noFill/>
          </a:ln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pic>
        <p:nvPicPr>
          <p:cNvPr descr="" id="108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17280" y="1587960"/>
            <a:ext cx="6444360" cy="4384440"/>
          </a:xfrm>
          <a:prstGeom prst="rect">
            <a:avLst/>
          </a:prstGeom>
          <a:ln>
            <a:noFill/>
          </a:ln>
        </p:spPr>
      </p:pic>
      <p:sp>
        <p:nvSpPr>
          <p:cNvPr id="109" name="TextShape 2"/>
          <p:cNvSpPr txBox="1"/>
          <p:nvPr/>
        </p:nvSpPr>
        <p:spPr>
          <a:xfrm>
            <a:off x="0" y="0"/>
            <a:ext cx="5889600" cy="60228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GB" sz="3600"/>
              <a:t>Broca and Wernicke areas</a:t>
            </a:r>
            <a:endParaRPr/>
          </a:p>
        </p:txBody>
      </p:sp>
      <p:sp>
        <p:nvSpPr>
          <p:cNvPr id="110" name="TextShape 3"/>
          <p:cNvSpPr txBox="1"/>
          <p:nvPr/>
        </p:nvSpPr>
        <p:spPr>
          <a:xfrm>
            <a:off x="4421880" y="7200000"/>
            <a:ext cx="5658120" cy="34632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GB"/>
              <a:t>https://en.wikipedia.org/wiki/File:BrocasAreaSmall.png</a:t>
            </a:r>
            <a:endParaRPr/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pic>
        <p:nvPicPr>
          <p:cNvPr descr="" id="45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3110400" y="1768680"/>
            <a:ext cx="3858480" cy="4384440"/>
          </a:xfrm>
          <a:prstGeom prst="rect">
            <a:avLst/>
          </a:prstGeom>
          <a:ln>
            <a:noFill/>
          </a:ln>
        </p:spPr>
      </p:pic>
      <p:sp>
        <p:nvSpPr>
          <p:cNvPr id="46" name="TextShape 2"/>
          <p:cNvSpPr txBox="1"/>
          <p:nvPr/>
        </p:nvSpPr>
        <p:spPr>
          <a:xfrm>
            <a:off x="144000" y="216000"/>
            <a:ext cx="5693040" cy="60228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GB" sz="3600"/>
              <a:t>Cajal – Pyramidal Neuron</a:t>
            </a:r>
            <a:endParaRPr/>
          </a:p>
        </p:txBody>
      </p:sp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pic>
        <p:nvPicPr>
          <p:cNvPr descr="" id="112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3010680" y="1587960"/>
            <a:ext cx="4057560" cy="4384440"/>
          </a:xfrm>
          <a:prstGeom prst="rect">
            <a:avLst/>
          </a:prstGeom>
          <a:ln>
            <a:noFill/>
          </a:ln>
        </p:spPr>
      </p:pic>
      <p:sp>
        <p:nvSpPr>
          <p:cNvPr id="113" name="TextShape 2"/>
          <p:cNvSpPr txBox="1"/>
          <p:nvPr/>
        </p:nvSpPr>
        <p:spPr>
          <a:xfrm>
            <a:off x="1800000" y="7128000"/>
            <a:ext cx="8238240" cy="34632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GB"/>
              <a:t>https://en.wikipedia.org/wiki/File:1543,Vesalius%27Fabrica,VisualSystem,V1.jpg</a:t>
            </a:r>
            <a:endParaRPr/>
          </a:p>
        </p:txBody>
      </p:sp>
      <p:sp>
        <p:nvSpPr>
          <p:cNvPr id="114" name="TextShape 3"/>
          <p:cNvSpPr txBox="1"/>
          <p:nvPr/>
        </p:nvSpPr>
        <p:spPr>
          <a:xfrm>
            <a:off x="108000" y="108000"/>
            <a:ext cx="8669520" cy="43344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GB"/>
              <a:t> </a:t>
            </a:r>
            <a:r>
              <a:rPr b="1" lang="en-GB" sz="2400"/>
              <a:t>Andreas Vesalius' sketch of the visual pathway from 1543.</a:t>
            </a:r>
            <a:endParaRPr/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pic>
        <p:nvPicPr>
          <p:cNvPr descr="" id="116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53480" y="1587960"/>
            <a:ext cx="6772320" cy="4384440"/>
          </a:xfrm>
          <a:prstGeom prst="rect">
            <a:avLst/>
          </a:prstGeom>
          <a:ln>
            <a:noFill/>
          </a:ln>
        </p:spPr>
      </p:pic>
      <p:sp>
        <p:nvSpPr>
          <p:cNvPr id="117" name="TextShape 2"/>
          <p:cNvSpPr txBox="1"/>
          <p:nvPr/>
        </p:nvSpPr>
        <p:spPr>
          <a:xfrm>
            <a:off x="4464000" y="7128000"/>
            <a:ext cx="5555880" cy="34632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GB"/>
              <a:t>https://en.wikipedia.org/wiki/File:Cerebrum_lobes.svg</a:t>
            </a:r>
            <a:endParaRPr/>
          </a:p>
        </p:txBody>
      </p:sp>
      <p:sp>
        <p:nvSpPr>
          <p:cNvPr id="118" name="TextShape 3"/>
          <p:cNvSpPr txBox="1"/>
          <p:nvPr/>
        </p:nvSpPr>
        <p:spPr>
          <a:xfrm>
            <a:off x="72000" y="72000"/>
            <a:ext cx="9097560" cy="60228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GB" sz="3600"/>
              <a:t>Somatomotor and somatosensory cortex</a:t>
            </a:r>
            <a:endParaRPr/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19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2693520" y="1768680"/>
            <a:ext cx="4692240" cy="4384440"/>
          </a:xfrm>
          <a:prstGeom prst="rect">
            <a:avLst/>
          </a:prstGeom>
          <a:ln>
            <a:noFill/>
          </a:ln>
        </p:spPr>
      </p:pic>
      <p:sp>
        <p:nvSpPr>
          <p:cNvPr id="120" name="TextShape 1"/>
          <p:cNvSpPr txBox="1"/>
          <p:nvPr/>
        </p:nvSpPr>
        <p:spPr>
          <a:xfrm>
            <a:off x="4068000" y="7128000"/>
            <a:ext cx="5964480" cy="34632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GB"/>
              <a:t>http://commons.wikimedia.org/wiki/File:Homunculus.PNG</a:t>
            </a:r>
            <a:endParaRPr/>
          </a:p>
        </p:txBody>
      </p:sp>
      <p:sp>
        <p:nvSpPr>
          <p:cNvPr id="121" name="TextShape 2"/>
          <p:cNvSpPr txBox="1"/>
          <p:nvPr/>
        </p:nvSpPr>
        <p:spPr>
          <a:xfrm>
            <a:off x="72000" y="72000"/>
            <a:ext cx="6120000" cy="60228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GB" sz="3600"/>
              <a:t>The motor homunculus</a:t>
            </a:r>
            <a:endParaRPr/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pic>
        <p:nvPicPr>
          <p:cNvPr descr="" id="123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3315600" y="1768680"/>
            <a:ext cx="3448080" cy="4384440"/>
          </a:xfrm>
          <a:prstGeom prst="rect">
            <a:avLst/>
          </a:prstGeom>
          <a:ln>
            <a:noFill/>
          </a:ln>
        </p:spPr>
      </p:pic>
      <p:sp>
        <p:nvSpPr>
          <p:cNvPr id="124" name="TextShape 2"/>
          <p:cNvSpPr txBox="1"/>
          <p:nvPr/>
        </p:nvSpPr>
        <p:spPr>
          <a:xfrm>
            <a:off x="4248000" y="7128000"/>
            <a:ext cx="5772240" cy="34632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GB"/>
              <a:t>http://commons.wikimedia.org/wiki/File:Homunculus.jpg</a:t>
            </a:r>
            <a:endParaRPr/>
          </a:p>
        </p:txBody>
      </p:sp>
      <p:sp>
        <p:nvSpPr>
          <p:cNvPr id="125" name="TextShape 3"/>
          <p:cNvSpPr txBox="1"/>
          <p:nvPr/>
        </p:nvSpPr>
        <p:spPr>
          <a:xfrm>
            <a:off x="72000" y="108000"/>
            <a:ext cx="5715720" cy="60228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GB" sz="3600"/>
              <a:t>The sensory homunculus</a:t>
            </a:r>
            <a:endParaRPr/>
          </a:p>
        </p:txBody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pic>
        <p:nvPicPr>
          <p:cNvPr descr="" id="127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3751920" y="716400"/>
            <a:ext cx="3600000" cy="6127200"/>
          </a:xfrm>
          <a:prstGeom prst="rect">
            <a:avLst/>
          </a:prstGeom>
          <a:ln>
            <a:noFill/>
          </a:ln>
        </p:spPr>
      </p:pic>
      <p:sp>
        <p:nvSpPr>
          <p:cNvPr id="128" name="TextShape 2"/>
          <p:cNvSpPr txBox="1"/>
          <p:nvPr/>
        </p:nvSpPr>
        <p:spPr>
          <a:xfrm>
            <a:off x="5400000" y="7128000"/>
            <a:ext cx="4655160" cy="34632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GB"/>
              <a:t>https://en.wikipedia.org/wiki/Brodmann_area</a:t>
            </a:r>
            <a:endParaRPr/>
          </a:p>
        </p:txBody>
      </p:sp>
      <p:sp>
        <p:nvSpPr>
          <p:cNvPr id="129" name="TextShape 3"/>
          <p:cNvSpPr txBox="1"/>
          <p:nvPr/>
        </p:nvSpPr>
        <p:spPr>
          <a:xfrm>
            <a:off x="72000" y="108000"/>
            <a:ext cx="3853800" cy="60228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GB" sz="3600"/>
              <a:t>Brodmann areas</a:t>
            </a:r>
            <a:r>
              <a:rPr lang="en-GB"/>
              <a:t> </a:t>
            </a:r>
            <a:endParaRPr/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1404000" y="66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>
              <a:buSzPct val="25000"/>
              <a:buFont typeface="StarSymbol"/>
              <a:buChar char=""/>
            </a:pPr>
            <a:r>
              <a:rPr lang="en-GB"/>
              <a:t>Names often reflect shape not function</a:t>
            </a:r>
            <a:r>
              <a:rPr lang="en-GB"/>
              <a:t>
</a:t>
            </a:r>
            <a:r>
              <a:rPr lang="en-GB"/>
              <a:t>
</a:t>
            </a:r>
            <a:r>
              <a:rPr lang="en-GB"/>
              <a:t>Abbreviations are often used – see the list on the website.</a:t>
            </a:r>
            <a:endParaRPr/>
          </a:p>
        </p:txBody>
      </p:sp>
      <p:pic>
        <p:nvPicPr>
          <p:cNvPr descr="" id="131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16040" y="1768680"/>
            <a:ext cx="6846840" cy="4384440"/>
          </a:xfrm>
          <a:prstGeom prst="rect">
            <a:avLst/>
          </a:prstGeom>
          <a:ln>
            <a:noFill/>
          </a:ln>
        </p:spPr>
      </p:pic>
      <p:sp>
        <p:nvSpPr>
          <p:cNvPr id="132" name="TextShape 2"/>
          <p:cNvSpPr txBox="1"/>
          <p:nvPr/>
        </p:nvSpPr>
        <p:spPr>
          <a:xfrm>
            <a:off x="2232000" y="7200000"/>
            <a:ext cx="7873920" cy="34632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GB"/>
              <a:t>https://en.wikipedia.org/wiki/File:Hippocampus_and_seahorse_cropped.JPG</a:t>
            </a:r>
            <a:endParaRPr/>
          </a:p>
        </p:txBody>
      </p:sp>
      <p:sp>
        <p:nvSpPr>
          <p:cNvPr id="133" name="TextShape 3"/>
          <p:cNvSpPr txBox="1"/>
          <p:nvPr/>
        </p:nvSpPr>
        <p:spPr>
          <a:xfrm>
            <a:off x="36000" y="108000"/>
            <a:ext cx="4932720" cy="60228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GB" sz="3600"/>
              <a:t>Names of brain areas.</a:t>
            </a:r>
            <a:endParaRPr/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pic>
        <p:nvPicPr>
          <p:cNvPr descr="" id="48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3240000" y="1159200"/>
            <a:ext cx="3600000" cy="5241600"/>
          </a:xfrm>
          <a:prstGeom prst="rect">
            <a:avLst/>
          </a:prstGeom>
          <a:ln>
            <a:noFill/>
          </a:ln>
        </p:spPr>
      </p:pic>
      <p:sp>
        <p:nvSpPr>
          <p:cNvPr id="49" name="TextShape 2"/>
          <p:cNvSpPr txBox="1"/>
          <p:nvPr/>
        </p:nvSpPr>
        <p:spPr>
          <a:xfrm>
            <a:off x="0" y="0"/>
            <a:ext cx="6480000" cy="79200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GB" sz="3600"/>
              <a:t>Cajal – Purkinke Cell</a:t>
            </a:r>
            <a:endParaRPr/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pic>
        <p:nvPicPr>
          <p:cNvPr descr="" id="51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2099160" y="1768680"/>
            <a:ext cx="5880600" cy="4384440"/>
          </a:xfrm>
          <a:prstGeom prst="rect">
            <a:avLst/>
          </a:prstGeom>
          <a:ln>
            <a:noFill/>
          </a:ln>
        </p:spPr>
      </p:pic>
      <p:sp>
        <p:nvSpPr>
          <p:cNvPr id="52" name="TextShape 2"/>
          <p:cNvSpPr txBox="1"/>
          <p:nvPr/>
        </p:nvSpPr>
        <p:spPr>
          <a:xfrm>
            <a:off x="4680000" y="6701760"/>
            <a:ext cx="5400000" cy="858240"/>
          </a:xfrm>
          <a:prstGeom prst="rect">
            <a:avLst/>
          </a:prstGeom>
        </p:spPr>
        <p:txBody>
          <a:bodyPr bIns="45000" lIns="90000" rIns="90000" tIns="45000" wrap="none"/>
          <a:p>
            <a:pPr algn="r"/>
            <a:r>
              <a:rPr lang="en-GB"/>
              <a:t>Hodgkin, A.L., and Huxley, A.F. (1939). </a:t>
            </a:r>
            <a:endParaRPr/>
          </a:p>
          <a:p>
            <a:pPr algn="r"/>
            <a:r>
              <a:rPr lang="en-GB"/>
              <a:t> </a:t>
            </a:r>
            <a:r>
              <a:rPr lang="en-GB"/>
              <a:t>Action potentials recorded from inside a nerve fiber</a:t>
            </a:r>
            <a:endParaRPr/>
          </a:p>
          <a:p>
            <a:pPr algn="r"/>
            <a:r>
              <a:rPr lang="en-GB"/>
              <a:t>Nature, 144:710</a:t>
            </a:r>
            <a:endParaRPr/>
          </a:p>
        </p:txBody>
      </p:sp>
      <p:sp>
        <p:nvSpPr>
          <p:cNvPr id="53" name="TextShape 3"/>
          <p:cNvSpPr txBox="1"/>
          <p:nvPr/>
        </p:nvSpPr>
        <p:spPr>
          <a:xfrm>
            <a:off x="0" y="0"/>
            <a:ext cx="3938040" cy="60228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GB" sz="3600"/>
              <a:t>Action Potential</a:t>
            </a:r>
            <a:endParaRPr/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Shape 1"/>
          <p:cNvSpPr txBox="1"/>
          <p:nvPr/>
        </p:nvSpPr>
        <p:spPr>
          <a:xfrm>
            <a:off x="0" y="0"/>
            <a:ext cx="9071640" cy="512280"/>
          </a:xfrm>
          <a:prstGeom prst="rect">
            <a:avLst/>
          </a:prstGeom>
        </p:spPr>
        <p:txBody>
          <a:bodyPr anchor="ctr" bIns="0" lIns="0" rIns="0" tIns="0" wrap="none"/>
          <a:p>
            <a:r>
              <a:rPr b="1" lang="en-GB" sz="3600"/>
              <a:t>Voltage dynamics</a:t>
            </a:r>
            <a:endParaRPr/>
          </a:p>
        </p:txBody>
      </p:sp>
      <p:sp>
        <p:nvSpPr>
          <p:cNvPr id="55" name="TextShape 2"/>
          <p:cNvSpPr txBox="1"/>
          <p:nvPr/>
        </p:nvSpPr>
        <p:spPr>
          <a:xfrm>
            <a:off x="540000" y="1769040"/>
            <a:ext cx="9071640" cy="438444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en-GB"/>
              <a:t>The voltage inside the cell lower than outside, this is called the </a:t>
            </a:r>
            <a:r>
              <a:rPr lang="en-GB">
                <a:solidFill>
                  <a:srgbClr val="ff0000"/>
                </a:solidFill>
              </a:rPr>
              <a:t>membrane potential</a:t>
            </a:r>
            <a:r>
              <a:rPr lang="en-GB"/>
              <a:t>, between -70mV and -55mV.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GB"/>
              <a:t>Inputs from other cells change the voltage, </a:t>
            </a:r>
            <a:r>
              <a:rPr lang="en-GB">
                <a:solidFill>
                  <a:srgbClr val="ff0000"/>
                </a:solidFill>
              </a:rPr>
              <a:t>inhibitory cells</a:t>
            </a:r>
            <a:r>
              <a:rPr lang="en-GB"/>
              <a:t> decrease it, </a:t>
            </a:r>
            <a:r>
              <a:rPr lang="en-GB">
                <a:solidFill>
                  <a:srgbClr val="ff0000"/>
                </a:solidFill>
              </a:rPr>
              <a:t>excitatory cells</a:t>
            </a:r>
            <a:r>
              <a:rPr lang="en-GB"/>
              <a:t> increase it.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GB"/>
              <a:t>If the voltage exceeds a threshold the neuron sends out a spike.</a:t>
            </a:r>
            <a:endParaRPr/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7" name="TextShape 2"/>
          <p:cNvSpPr txBox="1"/>
          <p:nvPr/>
        </p:nvSpPr>
        <p:spPr>
          <a:xfrm>
            <a:off x="4842720" y="7213680"/>
            <a:ext cx="5237280" cy="34632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GB"/>
              <a:t>https://www.youtube.com/watch?v=KE952yueVLA</a:t>
            </a:r>
            <a:endParaRPr/>
          </a:p>
        </p:txBody>
      </p:sp>
      <p:sp>
        <p:nvSpPr>
          <p:cNvPr id="58" name="TextShape 3"/>
          <p:cNvSpPr txBox="1"/>
          <p:nvPr/>
        </p:nvSpPr>
        <p:spPr>
          <a:xfrm>
            <a:off x="0" y="0"/>
            <a:ext cx="6633360" cy="60228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GB" sz="3600"/>
              <a:t>A retinal ganglion cell spiking</a:t>
            </a:r>
            <a:endParaRPr/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pic>
        <p:nvPicPr>
          <p:cNvPr descr="" id="60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1701000" y="1587960"/>
            <a:ext cx="6678000" cy="4384440"/>
          </a:xfrm>
          <a:prstGeom prst="rect">
            <a:avLst/>
          </a:prstGeom>
          <a:ln>
            <a:noFill/>
          </a:ln>
        </p:spPr>
      </p:pic>
      <p:sp>
        <p:nvSpPr>
          <p:cNvPr id="61" name="TextShape 2"/>
          <p:cNvSpPr txBox="1"/>
          <p:nvPr/>
        </p:nvSpPr>
        <p:spPr>
          <a:xfrm>
            <a:off x="2066040" y="7213680"/>
            <a:ext cx="8013960" cy="34632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GB"/>
              <a:t>http://upload.wikimedia.org/wikipedia/commons/b/b2/SynapseIllustration2.png</a:t>
            </a:r>
            <a:endParaRPr/>
          </a:p>
        </p:txBody>
      </p:sp>
      <p:sp>
        <p:nvSpPr>
          <p:cNvPr id="62" name="TextShape 3"/>
          <p:cNvSpPr txBox="1"/>
          <p:nvPr/>
        </p:nvSpPr>
        <p:spPr>
          <a:xfrm>
            <a:off x="0" y="0"/>
            <a:ext cx="2061360" cy="60228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GB" sz="3600"/>
              <a:t>Synapse</a:t>
            </a:r>
            <a:endParaRPr/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GB"/>
              <a:t> </a:t>
            </a:r>
            <a:endParaRPr/>
          </a:p>
        </p:txBody>
      </p:sp>
      <p:pic>
        <p:nvPicPr>
          <p:cNvPr descr="" id="64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2023560" y="1587960"/>
            <a:ext cx="6032880" cy="4384440"/>
          </a:xfrm>
          <a:prstGeom prst="rect">
            <a:avLst/>
          </a:prstGeom>
          <a:ln>
            <a:noFill/>
          </a:ln>
        </p:spPr>
      </p:pic>
      <p:sp>
        <p:nvSpPr>
          <p:cNvPr id="65" name="TextShape 2"/>
          <p:cNvSpPr txBox="1"/>
          <p:nvPr/>
        </p:nvSpPr>
        <p:spPr>
          <a:xfrm>
            <a:off x="2193840" y="7213680"/>
            <a:ext cx="7886160" cy="34632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GB"/>
              <a:t>https://upload.wikimedia.org/wikipedia/commons/4/49/Human_brain_NIH.jpg</a:t>
            </a:r>
            <a:endParaRPr/>
          </a:p>
        </p:txBody>
      </p:sp>
      <p:sp>
        <p:nvSpPr>
          <p:cNvPr id="66" name="TextShape 3"/>
          <p:cNvSpPr txBox="1"/>
          <p:nvPr/>
        </p:nvSpPr>
        <p:spPr>
          <a:xfrm>
            <a:off x="0" y="0"/>
            <a:ext cx="1736640" cy="60228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GB" sz="3600"/>
              <a:t>A brain</a:t>
            </a:r>
            <a:endParaRPr/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pic>
        <p:nvPicPr>
          <p:cNvPr descr="" id="68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2876760" y="1587960"/>
            <a:ext cx="4325400" cy="4384440"/>
          </a:xfrm>
          <a:prstGeom prst="rect">
            <a:avLst/>
          </a:prstGeom>
          <a:ln>
            <a:noFill/>
          </a:ln>
        </p:spPr>
      </p:pic>
      <p:sp>
        <p:nvSpPr>
          <p:cNvPr id="69" name="TextShape 2"/>
          <p:cNvSpPr txBox="1"/>
          <p:nvPr/>
        </p:nvSpPr>
        <p:spPr>
          <a:xfrm>
            <a:off x="3218040" y="7056000"/>
            <a:ext cx="6861960" cy="34632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GB"/>
              <a:t>https://commons.wikimedia.org/wiki/File:Brain_bulbar_region.PNG</a:t>
            </a:r>
            <a:endParaRPr/>
          </a:p>
        </p:txBody>
      </p:sp>
      <p:sp>
        <p:nvSpPr>
          <p:cNvPr id="70" name="TextShape 3"/>
          <p:cNvSpPr txBox="1"/>
          <p:nvPr/>
        </p:nvSpPr>
        <p:spPr>
          <a:xfrm>
            <a:off x="0" y="0"/>
            <a:ext cx="2795760" cy="60228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GB" sz="3600"/>
              <a:t>Sagital view</a:t>
            </a:r>
            <a:endParaRPr/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